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7" d="100"/>
          <a:sy n="117" d="100"/>
        </p:scale>
        <p:origin x="-384" y="-1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45735966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1950a5667a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1950a5667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440"/>
              <a:buFont typeface="Arial"/>
              <a:buNone/>
            </a:pPr>
            <a:endParaRPr sz="320">
              <a:solidFill>
                <a:srgbClr val="595959"/>
              </a:solidFill>
            </a:endParaRPr>
          </a:p>
          <a:p>
            <a:pPr marL="0" lvl="0" indent="0" algn="l" rtl="0">
              <a:spcBef>
                <a:spcPts val="120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195893a51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195893a51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endParaRPr>
              <a:solidFill>
                <a:srgbClr val="595959"/>
              </a:solidFill>
            </a:endParaRPr>
          </a:p>
          <a:p>
            <a:pPr marL="0" lvl="0" indent="0" algn="l" rtl="0">
              <a:spcBef>
                <a:spcPts val="120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195893a516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195893a516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1200"/>
              </a:spcAft>
              <a:buClr>
                <a:schemeClr val="dk1"/>
              </a:buClr>
              <a:buSzPts val="275"/>
              <a:buFont typeface="Arial"/>
              <a:buNone/>
            </a:pPr>
            <a:endParaRPr sz="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195893a516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195893a516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1950a5667a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1950a5667a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1950a5667a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1950a5667a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1950a5667a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1950a5667a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1950a5667a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1950a5667a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s://codingdavinci.de/de/events/niedersachsen-2020"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hyperlink" Target="https://projects.tib.eu/rememberme-data/" TargetMode="External"/><Relationship Id="rId4" Type="http://schemas.openxmlformats.org/officeDocument/2006/relationships/hyperlink" Target="https://codingdavinci.de/de/projekte#?1850=ni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https://creativecommons.org/licenses/by/4.0/deed.de" TargetMode="External"/><Relationship Id="rId4" Type="http://schemas.openxmlformats.org/officeDocument/2006/relationships/hyperlink" Target="https://open-educational-resources.de/5rs-auf-deutsch/"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rememberme-data@tib.eu" TargetMode="External"/><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hyperlink" Target="https://twitter.com/remembermedata" TargetMode="External"/><Relationship Id="rId4" Type="http://schemas.openxmlformats.org/officeDocument/2006/relationships/hyperlink" Target="https://projects.tib.eu/rememberme-data/ueber-das-projek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projects.tib.eu/rememberme-data/ueber-das-projekt/" TargetMode="Externa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iki.tib.eu/confluence/display/ogt" TargetMode="External"/><Relationship Id="rId5" Type="http://schemas.openxmlformats.org/officeDocument/2006/relationships/hyperlink" Target="https://www.wikidata.org/wiki/Wikidata:Main_Page" TargetMode="External"/><Relationship Id="rId4" Type="http://schemas.openxmlformats.org/officeDocument/2006/relationships/hyperlink" Target="https://codingdavinc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2187425"/>
            <a:ext cx="8520600" cy="1335000"/>
          </a:xfrm>
          <a:prstGeom prst="rect">
            <a:avLst/>
          </a:prstGeom>
        </p:spPr>
        <p:txBody>
          <a:bodyPr spcFirstLastPara="1" wrap="square" lIns="91425" tIns="91425" rIns="91425" bIns="91425" anchor="t" anchorCtr="0">
            <a:normAutofit/>
          </a:bodyPr>
          <a:lstStyle/>
          <a:p>
            <a:pPr marL="0" lvl="0" indent="0" algn="ctr" rtl="0">
              <a:lnSpc>
                <a:spcPct val="115000"/>
              </a:lnSpc>
              <a:spcBef>
                <a:spcPts val="0"/>
              </a:spcBef>
              <a:spcAft>
                <a:spcPts val="0"/>
              </a:spcAft>
              <a:buClr>
                <a:schemeClr val="dk1"/>
              </a:buClr>
              <a:buSzPts val="1100"/>
              <a:buFont typeface="Arial"/>
              <a:buNone/>
            </a:pPr>
            <a:endParaRPr sz="100">
              <a:solidFill>
                <a:srgbClr val="0B5394"/>
              </a:solidFill>
            </a:endParaRPr>
          </a:p>
          <a:p>
            <a:pPr marL="0" lvl="0" indent="0" algn="ctr" rtl="0">
              <a:lnSpc>
                <a:spcPct val="115000"/>
              </a:lnSpc>
              <a:spcBef>
                <a:spcPts val="300"/>
              </a:spcBef>
              <a:spcAft>
                <a:spcPts val="300"/>
              </a:spcAft>
              <a:buClr>
                <a:schemeClr val="dk1"/>
              </a:buClr>
              <a:buSzPts val="1100"/>
              <a:buFont typeface="Arial"/>
              <a:buNone/>
            </a:pPr>
            <a:r>
              <a:rPr lang="de" sz="2541"/>
              <a:t>Das Thema „offene Daten“ für Schüler*innen der Stufen Sek I und Sek II</a:t>
            </a:r>
            <a:endParaRPr sz="3200"/>
          </a:p>
        </p:txBody>
      </p:sp>
      <p:pic>
        <p:nvPicPr>
          <p:cNvPr id="55" name="Google Shape;55;p13"/>
          <p:cNvPicPr preferRelativeResize="0"/>
          <p:nvPr/>
        </p:nvPicPr>
        <p:blipFill>
          <a:blip r:embed="rId3">
            <a:alphaModFix/>
          </a:blip>
          <a:stretch>
            <a:fillRect/>
          </a:stretch>
        </p:blipFill>
        <p:spPr>
          <a:xfrm>
            <a:off x="705936" y="1081225"/>
            <a:ext cx="7732127" cy="1106200"/>
          </a:xfrm>
          <a:prstGeom prst="rect">
            <a:avLst/>
          </a:prstGeom>
          <a:noFill/>
          <a:ln>
            <a:noFill/>
          </a:ln>
        </p:spPr>
      </p:pic>
      <p:pic>
        <p:nvPicPr>
          <p:cNvPr id="56" name="Google Shape;56;p13"/>
          <p:cNvPicPr preferRelativeResize="0"/>
          <p:nvPr/>
        </p:nvPicPr>
        <p:blipFill>
          <a:blip r:embed="rId4">
            <a:alphaModFix/>
          </a:blip>
          <a:stretch>
            <a:fillRect/>
          </a:stretch>
        </p:blipFill>
        <p:spPr>
          <a:xfrm>
            <a:off x="4892255" y="4243576"/>
            <a:ext cx="955026" cy="792600"/>
          </a:xfrm>
          <a:prstGeom prst="rect">
            <a:avLst/>
          </a:prstGeom>
          <a:noFill/>
          <a:ln>
            <a:noFill/>
          </a:ln>
        </p:spPr>
      </p:pic>
      <p:pic>
        <p:nvPicPr>
          <p:cNvPr id="57" name="Google Shape;57;p13"/>
          <p:cNvPicPr preferRelativeResize="0"/>
          <p:nvPr/>
        </p:nvPicPr>
        <p:blipFill>
          <a:blip r:embed="rId5">
            <a:alphaModFix/>
          </a:blip>
          <a:stretch>
            <a:fillRect/>
          </a:stretch>
        </p:blipFill>
        <p:spPr>
          <a:xfrm>
            <a:off x="3204163" y="4434773"/>
            <a:ext cx="1466051" cy="410175"/>
          </a:xfrm>
          <a:prstGeom prst="rect">
            <a:avLst/>
          </a:prstGeom>
          <a:noFill/>
          <a:ln>
            <a:noFill/>
          </a:ln>
        </p:spPr>
      </p:pic>
      <p:pic>
        <p:nvPicPr>
          <p:cNvPr id="58" name="Google Shape;58;p13"/>
          <p:cNvPicPr preferRelativeResize="0"/>
          <p:nvPr/>
        </p:nvPicPr>
        <p:blipFill>
          <a:blip r:embed="rId6">
            <a:alphaModFix/>
          </a:blip>
          <a:stretch>
            <a:fillRect/>
          </a:stretch>
        </p:blipFill>
        <p:spPr>
          <a:xfrm>
            <a:off x="6069288" y="4504063"/>
            <a:ext cx="2103599" cy="271600"/>
          </a:xfrm>
          <a:prstGeom prst="rect">
            <a:avLst/>
          </a:prstGeom>
          <a:noFill/>
          <a:ln>
            <a:noFill/>
          </a:ln>
        </p:spPr>
      </p:pic>
      <p:pic>
        <p:nvPicPr>
          <p:cNvPr id="59" name="Google Shape;59;p13"/>
          <p:cNvPicPr preferRelativeResize="0"/>
          <p:nvPr/>
        </p:nvPicPr>
        <p:blipFill>
          <a:blip r:embed="rId7">
            <a:alphaModFix/>
          </a:blip>
          <a:stretch>
            <a:fillRect/>
          </a:stretch>
        </p:blipFill>
        <p:spPr>
          <a:xfrm>
            <a:off x="971113" y="4473543"/>
            <a:ext cx="1880125" cy="547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de">
                <a:solidFill>
                  <a:srgbClr val="0B5394"/>
                </a:solidFill>
              </a:rPr>
              <a:t>Von Coding da Vinci zu Remember Me!</a:t>
            </a:r>
            <a:endParaRPr>
              <a:solidFill>
                <a:srgbClr val="0B5394"/>
              </a:solidFill>
            </a:endParaRPr>
          </a:p>
        </p:txBody>
      </p:sp>
      <p:sp>
        <p:nvSpPr>
          <p:cNvPr id="65" name="Google Shape;65;p14"/>
          <p:cNvSpPr txBox="1">
            <a:spLocks noGrp="1"/>
          </p:cNvSpPr>
          <p:nvPr>
            <p:ph type="body" idx="1"/>
          </p:nvPr>
        </p:nvSpPr>
        <p:spPr>
          <a:xfrm>
            <a:off x="311700" y="1017725"/>
            <a:ext cx="8520600" cy="3838200"/>
          </a:xfrm>
          <a:prstGeom prst="rect">
            <a:avLst/>
          </a:prstGeom>
        </p:spPr>
        <p:txBody>
          <a:bodyPr spcFirstLastPara="1" wrap="square" lIns="91425" tIns="91425" rIns="91425" bIns="91425" anchor="t" anchorCtr="0">
            <a:noAutofit/>
          </a:bodyPr>
          <a:lstStyle/>
          <a:p>
            <a:pPr marL="914400" lvl="1" indent="-331031" algn="l" rtl="0">
              <a:lnSpc>
                <a:spcPct val="115000"/>
              </a:lnSpc>
              <a:spcBef>
                <a:spcPts val="1200"/>
              </a:spcBef>
              <a:spcAft>
                <a:spcPts val="0"/>
              </a:spcAft>
              <a:buSzPts val="1613"/>
              <a:buChar char="○"/>
            </a:pPr>
            <a:r>
              <a:rPr lang="de" sz="1613"/>
              <a:t>Kulturhackathon </a:t>
            </a:r>
            <a:r>
              <a:rPr lang="de" sz="1613" u="sng">
                <a:solidFill>
                  <a:schemeClr val="hlink"/>
                </a:solidFill>
                <a:hlinkClick r:id="rId3"/>
              </a:rPr>
              <a:t>Coding da Vinci Niedersachsen 2020</a:t>
            </a:r>
            <a:endParaRPr sz="1613"/>
          </a:p>
          <a:p>
            <a:pPr marL="914400" lvl="1" indent="-331031" algn="l" rtl="0">
              <a:lnSpc>
                <a:spcPct val="115000"/>
              </a:lnSpc>
              <a:spcBef>
                <a:spcPts val="0"/>
              </a:spcBef>
              <a:spcAft>
                <a:spcPts val="0"/>
              </a:spcAft>
              <a:buSzPts val="1613"/>
              <a:buChar char="○"/>
            </a:pPr>
            <a:r>
              <a:rPr lang="de" sz="1613" u="sng">
                <a:solidFill>
                  <a:schemeClr val="hlink"/>
                </a:solidFill>
                <a:hlinkClick r:id="rId4"/>
              </a:rPr>
              <a:t>Die Projekte</a:t>
            </a:r>
            <a:endParaRPr sz="1613"/>
          </a:p>
          <a:p>
            <a:pPr marL="457200" lvl="0" indent="-331031" algn="l" rtl="0">
              <a:lnSpc>
                <a:spcPct val="115000"/>
              </a:lnSpc>
              <a:spcBef>
                <a:spcPts val="0"/>
              </a:spcBef>
              <a:spcAft>
                <a:spcPts val="0"/>
              </a:spcAft>
              <a:buSzPts val="1613"/>
              <a:buChar char="●"/>
            </a:pPr>
            <a:r>
              <a:rPr lang="de" sz="1613"/>
              <a:t>Remember Me!</a:t>
            </a:r>
            <a:endParaRPr sz="1613"/>
          </a:p>
          <a:p>
            <a:pPr marL="914400" lvl="1" indent="-313251" algn="l" rtl="0">
              <a:lnSpc>
                <a:spcPct val="115000"/>
              </a:lnSpc>
              <a:spcBef>
                <a:spcPts val="0"/>
              </a:spcBef>
              <a:spcAft>
                <a:spcPts val="0"/>
              </a:spcAft>
              <a:buSzPts val="1333"/>
              <a:buChar char="○"/>
            </a:pPr>
            <a:r>
              <a:rPr lang="de" sz="1613"/>
              <a:t>“</a:t>
            </a:r>
            <a:r>
              <a:rPr lang="de" sz="1613" u="sng">
                <a:solidFill>
                  <a:schemeClr val="hlink"/>
                </a:solidFill>
                <a:hlinkClick r:id="rId5"/>
              </a:rPr>
              <a:t>Remember Me!</a:t>
            </a:r>
            <a:r>
              <a:rPr lang="de" sz="1613"/>
              <a:t>" schließt an das Projekt</a:t>
            </a:r>
            <a:r>
              <a:rPr lang="de" sz="1613">
                <a:uFill>
                  <a:noFill/>
                </a:uFill>
                <a:hlinkClick r:id="rId3"/>
              </a:rPr>
              <a:t> Coding da Vinci Niedersachsen 2020</a:t>
            </a:r>
            <a:r>
              <a:rPr lang="de" sz="1613"/>
              <a:t> an.</a:t>
            </a:r>
            <a:endParaRPr sz="1613"/>
          </a:p>
          <a:p>
            <a:pPr marL="914400" lvl="1" indent="-313251" algn="l" rtl="0">
              <a:lnSpc>
                <a:spcPct val="115000"/>
              </a:lnSpc>
              <a:spcBef>
                <a:spcPts val="0"/>
              </a:spcBef>
              <a:spcAft>
                <a:spcPts val="0"/>
              </a:spcAft>
              <a:buClr>
                <a:schemeClr val="dk1"/>
              </a:buClr>
              <a:buSzPts val="1333"/>
              <a:buChar char="○"/>
            </a:pPr>
            <a:r>
              <a:rPr lang="de" sz="1613"/>
              <a:t>Schülerinnen und Schüler der Stufen Sek I und Sek II erwerben Kompetenzen im Umgang mit der Nutzung und Weiterbearbeitung sowie der offenen Bereitstellung offener (Kultur)- Daten.</a:t>
            </a:r>
            <a:endParaRPr sz="1613"/>
          </a:p>
          <a:p>
            <a:pPr marL="914400" lvl="1" indent="-313251" algn="l" rtl="0">
              <a:lnSpc>
                <a:spcPct val="115000"/>
              </a:lnSpc>
              <a:spcBef>
                <a:spcPts val="0"/>
              </a:spcBef>
              <a:spcAft>
                <a:spcPts val="0"/>
              </a:spcAft>
              <a:buClr>
                <a:schemeClr val="dk1"/>
              </a:buClr>
              <a:buSzPts val="1333"/>
              <a:buChar char="○"/>
            </a:pPr>
            <a:r>
              <a:rPr lang="de" sz="1613"/>
              <a:t>Alle im Zusammenhang mit „Remember Me!“ produzierten Materialien werden als Open Educational Resources (OER) geteilt.</a:t>
            </a:r>
            <a:endParaRPr sz="1613"/>
          </a:p>
          <a:p>
            <a:pPr marL="0" lvl="0" indent="0" algn="l" rtl="0">
              <a:spcBef>
                <a:spcPts val="1200"/>
              </a:spcBef>
              <a:spcAft>
                <a:spcPts val="1200"/>
              </a:spcAft>
              <a:buNone/>
            </a:pPr>
            <a:r>
              <a:rPr lang="de" sz="1813">
                <a:solidFill>
                  <a:srgbClr val="0B5394"/>
                </a:solidFill>
              </a:rPr>
              <a:t>Mit offenen Daten neue kreative Projekte und neues Wissen entwickeln und der Allgemeinheit offen zur Verfügung zu stellen.</a:t>
            </a:r>
            <a:endParaRPr sz="1613">
              <a:solidFill>
                <a:srgbClr val="0B5394"/>
              </a:solidFill>
            </a:endParaRPr>
          </a:p>
        </p:txBody>
      </p:sp>
      <p:pic>
        <p:nvPicPr>
          <p:cNvPr id="66" name="Google Shape;66;p14"/>
          <p:cNvPicPr preferRelativeResize="0"/>
          <p:nvPr/>
        </p:nvPicPr>
        <p:blipFill>
          <a:blip r:embed="rId6">
            <a:alphaModFix/>
          </a:blip>
          <a:stretch>
            <a:fillRect/>
          </a:stretch>
        </p:blipFill>
        <p:spPr>
          <a:xfrm>
            <a:off x="6826605" y="4568875"/>
            <a:ext cx="2005699" cy="2869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de">
                <a:solidFill>
                  <a:srgbClr val="0B5394"/>
                </a:solidFill>
              </a:rPr>
              <a:t>Kompetenzentwicklung</a:t>
            </a:r>
            <a:endParaRPr>
              <a:solidFill>
                <a:srgbClr val="0B5394"/>
              </a:solidFill>
            </a:endParaRPr>
          </a:p>
        </p:txBody>
      </p:sp>
      <p:sp>
        <p:nvSpPr>
          <p:cNvPr id="72" name="Google Shape;72;p15"/>
          <p:cNvSpPr txBox="1">
            <a:spLocks noGrp="1"/>
          </p:cNvSpPr>
          <p:nvPr>
            <p:ph type="body" idx="1"/>
          </p:nvPr>
        </p:nvSpPr>
        <p:spPr>
          <a:xfrm>
            <a:off x="311700" y="1162325"/>
            <a:ext cx="8520600" cy="3358500"/>
          </a:xfrm>
          <a:prstGeom prst="rect">
            <a:avLst/>
          </a:prstGeom>
        </p:spPr>
        <p:txBody>
          <a:bodyPr spcFirstLastPara="1" wrap="square" lIns="91425" tIns="91425" rIns="91425" bIns="91425" anchor="t" anchorCtr="0">
            <a:normAutofit lnSpcReduction="20000"/>
          </a:bodyPr>
          <a:lstStyle/>
          <a:p>
            <a:pPr marL="457200" lvl="0" indent="-341870" algn="l" rtl="0">
              <a:spcBef>
                <a:spcPts val="0"/>
              </a:spcBef>
              <a:spcAft>
                <a:spcPts val="0"/>
              </a:spcAft>
              <a:buSzPts val="1784"/>
              <a:buChar char="●"/>
            </a:pPr>
            <a:r>
              <a:rPr lang="de" sz="1783"/>
              <a:t>Erwerb von Kompetenzen im Umgang mit, der Nutzung und Weiterbearbeitung sowie der offenen Bereitstellung offenen Kultur- und Geodaten </a:t>
            </a:r>
            <a:endParaRPr sz="1783"/>
          </a:p>
          <a:p>
            <a:pPr marL="457200" lvl="0" indent="-341870" algn="l" rtl="0">
              <a:spcBef>
                <a:spcPts val="0"/>
              </a:spcBef>
              <a:spcAft>
                <a:spcPts val="0"/>
              </a:spcAft>
              <a:buSzPts val="1784"/>
              <a:buChar char="●"/>
            </a:pPr>
            <a:r>
              <a:rPr lang="de" sz="1783"/>
              <a:t>Kennen und Beschreiben der Nutzungsmöglichkeiten offener Daten</a:t>
            </a:r>
            <a:endParaRPr sz="1783"/>
          </a:p>
          <a:p>
            <a:pPr marL="457200" lvl="0" indent="-341870" algn="l" rtl="0">
              <a:spcBef>
                <a:spcPts val="0"/>
              </a:spcBef>
              <a:spcAft>
                <a:spcPts val="0"/>
              </a:spcAft>
              <a:buSzPts val="1784"/>
              <a:buChar char="●"/>
            </a:pPr>
            <a:r>
              <a:rPr lang="de" sz="1783"/>
              <a:t>Kennenlernen und Anwenden offener Lizenzen (Creative Commons)</a:t>
            </a:r>
            <a:endParaRPr sz="1783"/>
          </a:p>
          <a:p>
            <a:pPr marL="457200" lvl="0" indent="-341870" algn="l" rtl="0">
              <a:spcBef>
                <a:spcPts val="0"/>
              </a:spcBef>
              <a:spcAft>
                <a:spcPts val="0"/>
              </a:spcAft>
              <a:buSzPts val="1784"/>
              <a:buChar char="●"/>
            </a:pPr>
            <a:r>
              <a:rPr lang="de" sz="1783"/>
              <a:t>(Weiter-)Bearbeiten der Daten und Schaffen neuer Projekte aus den offenen Daten</a:t>
            </a:r>
            <a:endParaRPr sz="1783"/>
          </a:p>
          <a:p>
            <a:pPr marL="457200" lvl="0" indent="-341870" algn="l" rtl="0">
              <a:spcBef>
                <a:spcPts val="0"/>
              </a:spcBef>
              <a:spcAft>
                <a:spcPts val="0"/>
              </a:spcAft>
              <a:buSzPts val="1784"/>
              <a:buChar char="●"/>
            </a:pPr>
            <a:r>
              <a:rPr lang="de" sz="1783"/>
              <a:t>Offene Bereitstellung der aufbereiteten und neuen Daten</a:t>
            </a:r>
            <a:endParaRPr sz="1783"/>
          </a:p>
          <a:p>
            <a:pPr marL="0" lvl="0" indent="0" algn="l" rtl="0">
              <a:spcBef>
                <a:spcPts val="1200"/>
              </a:spcBef>
              <a:spcAft>
                <a:spcPts val="1200"/>
              </a:spcAft>
              <a:buNone/>
            </a:pPr>
            <a:r>
              <a:rPr lang="de" sz="2000" b="1">
                <a:solidFill>
                  <a:srgbClr val="0B5394"/>
                </a:solidFill>
              </a:rPr>
              <a:t>Ziel</a:t>
            </a:r>
            <a:r>
              <a:rPr lang="de" sz="2000">
                <a:solidFill>
                  <a:srgbClr val="0B5394"/>
                </a:solidFill>
              </a:rPr>
              <a:t>: Schüler*innen das Konzept offener Daten zu vermitteln und ihnen Möglichkeiten aufzuzeigen, wie sie selbst mit offen bereitgestellten Daten aktiv werden können</a:t>
            </a:r>
            <a:r>
              <a:rPr lang="de" sz="1100">
                <a:solidFill>
                  <a:srgbClr val="0B5394"/>
                </a:solidFill>
              </a:rPr>
              <a:t>.</a:t>
            </a:r>
            <a:endParaRPr sz="1783">
              <a:solidFill>
                <a:srgbClr val="0B5394"/>
              </a:solidFill>
            </a:endParaRPr>
          </a:p>
        </p:txBody>
      </p:sp>
      <p:pic>
        <p:nvPicPr>
          <p:cNvPr id="73" name="Google Shape;73;p15"/>
          <p:cNvPicPr preferRelativeResize="0"/>
          <p:nvPr/>
        </p:nvPicPr>
        <p:blipFill>
          <a:blip r:embed="rId3">
            <a:alphaModFix/>
          </a:blip>
          <a:stretch>
            <a:fillRect/>
          </a:stretch>
        </p:blipFill>
        <p:spPr>
          <a:xfrm>
            <a:off x="6826605" y="4568875"/>
            <a:ext cx="2005699" cy="286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de">
                <a:solidFill>
                  <a:srgbClr val="0B5394"/>
                </a:solidFill>
              </a:rPr>
              <a:t>Ziel des Vorhabens</a:t>
            </a:r>
            <a:endParaRPr/>
          </a:p>
        </p:txBody>
      </p:sp>
      <p:sp>
        <p:nvSpPr>
          <p:cNvPr id="79" name="Google Shape;79;p16"/>
          <p:cNvSpPr txBox="1">
            <a:spLocks noGrp="1"/>
          </p:cNvSpPr>
          <p:nvPr>
            <p:ph type="body" idx="1"/>
          </p:nvPr>
        </p:nvSpPr>
        <p:spPr>
          <a:xfrm>
            <a:off x="311700" y="1091725"/>
            <a:ext cx="8520600" cy="3390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275"/>
              <a:buFont typeface="Arial"/>
              <a:buNone/>
            </a:pPr>
            <a:r>
              <a:rPr lang="de" sz="1650"/>
              <a:t>Schülerinnen und Schüler lernen</a:t>
            </a:r>
            <a:endParaRPr sz="1650"/>
          </a:p>
          <a:p>
            <a:pPr marL="457200" lvl="0" indent="-333375" algn="l" rtl="0">
              <a:lnSpc>
                <a:spcPct val="115000"/>
              </a:lnSpc>
              <a:spcBef>
                <a:spcPts val="1200"/>
              </a:spcBef>
              <a:spcAft>
                <a:spcPts val="0"/>
              </a:spcAft>
              <a:buSzPts val="1650"/>
              <a:buChar char="●"/>
            </a:pPr>
            <a:r>
              <a:rPr lang="de" sz="1650"/>
              <a:t>Anbieter offener Daten kennen,</a:t>
            </a:r>
            <a:endParaRPr sz="1650"/>
          </a:p>
          <a:p>
            <a:pPr marL="457200" lvl="0" indent="-333375" algn="l" rtl="0">
              <a:lnSpc>
                <a:spcPct val="115000"/>
              </a:lnSpc>
              <a:spcBef>
                <a:spcPts val="0"/>
              </a:spcBef>
              <a:spcAft>
                <a:spcPts val="0"/>
              </a:spcAft>
              <a:buSzPts val="1650"/>
              <a:buChar char="●"/>
            </a:pPr>
            <a:r>
              <a:rPr lang="de" sz="1650"/>
              <a:t>geeignete offene Daten für konkrete Zwecke zu recherchieren,</a:t>
            </a:r>
            <a:endParaRPr sz="1650"/>
          </a:p>
          <a:p>
            <a:pPr marL="457200" lvl="0" indent="-333375" algn="l" rtl="0">
              <a:lnSpc>
                <a:spcPct val="115000"/>
              </a:lnSpc>
              <a:spcBef>
                <a:spcPts val="0"/>
              </a:spcBef>
              <a:spcAft>
                <a:spcPts val="0"/>
              </a:spcAft>
              <a:buSzPts val="1650"/>
              <a:buChar char="●"/>
            </a:pPr>
            <a:r>
              <a:rPr lang="de" sz="1650"/>
              <a:t>offene Daten zu für eigene Projekte zu verwenden,</a:t>
            </a:r>
            <a:endParaRPr sz="1650"/>
          </a:p>
          <a:p>
            <a:pPr marL="457200" lvl="0" indent="-333375" algn="l" rtl="0">
              <a:lnSpc>
                <a:spcPct val="115000"/>
              </a:lnSpc>
              <a:spcBef>
                <a:spcPts val="0"/>
              </a:spcBef>
              <a:spcAft>
                <a:spcPts val="0"/>
              </a:spcAft>
              <a:buSzPts val="1650"/>
              <a:buChar char="●"/>
            </a:pPr>
            <a:r>
              <a:rPr lang="de" sz="1650"/>
              <a:t>Ergebnisse aus Projekten mit offenen Daten selbstständig auf geeigneten Plattformen verfügbar zu machen.</a:t>
            </a:r>
            <a:endParaRPr sz="1650"/>
          </a:p>
          <a:p>
            <a:pPr marL="0" lvl="0" indent="0" algn="l" rtl="0">
              <a:lnSpc>
                <a:spcPct val="105000"/>
              </a:lnSpc>
              <a:spcBef>
                <a:spcPts val="1200"/>
              </a:spcBef>
              <a:spcAft>
                <a:spcPts val="0"/>
              </a:spcAft>
              <a:buNone/>
            </a:pPr>
            <a:r>
              <a:rPr lang="de" sz="1750">
                <a:solidFill>
                  <a:srgbClr val="0B5394"/>
                </a:solidFill>
              </a:rPr>
              <a:t>Schüler*innen lernen, dass ihre Einzelbeiträge Wert und Nutzen haben, dass sie zur digitalen Allmende beitragen können. Sie setzen sich gemeinsam mit anderen mit ihrer Umgebung und der Geschichte von Orten in ihrem Umfeld auseinander und tragen dazu bei, Informationen darüber für alle offen verfügbar zu machen.</a:t>
            </a:r>
            <a:endParaRPr sz="900">
              <a:solidFill>
                <a:srgbClr val="0B5394"/>
              </a:solidFill>
            </a:endParaRPr>
          </a:p>
          <a:p>
            <a:pPr marL="0" lvl="0" indent="0" algn="l" rtl="0">
              <a:lnSpc>
                <a:spcPct val="115000"/>
              </a:lnSpc>
              <a:spcBef>
                <a:spcPts val="1200"/>
              </a:spcBef>
              <a:spcAft>
                <a:spcPts val="1200"/>
              </a:spcAft>
              <a:buNone/>
            </a:pPr>
            <a:endParaRPr sz="1850"/>
          </a:p>
        </p:txBody>
      </p:sp>
      <p:pic>
        <p:nvPicPr>
          <p:cNvPr id="80" name="Google Shape;80;p16"/>
          <p:cNvPicPr preferRelativeResize="0"/>
          <p:nvPr/>
        </p:nvPicPr>
        <p:blipFill>
          <a:blip r:embed="rId3">
            <a:alphaModFix/>
          </a:blip>
          <a:stretch>
            <a:fillRect/>
          </a:stretch>
        </p:blipFill>
        <p:spPr>
          <a:xfrm>
            <a:off x="6826605" y="4568875"/>
            <a:ext cx="2005699" cy="286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7"/>
          <p:cNvPicPr preferRelativeResize="0"/>
          <p:nvPr/>
        </p:nvPicPr>
        <p:blipFill>
          <a:blip r:embed="rId3">
            <a:alphaModFix/>
          </a:blip>
          <a:stretch>
            <a:fillRect/>
          </a:stretch>
        </p:blipFill>
        <p:spPr>
          <a:xfrm>
            <a:off x="2971072" y="2140150"/>
            <a:ext cx="5509550" cy="2923250"/>
          </a:xfrm>
          <a:prstGeom prst="rect">
            <a:avLst/>
          </a:prstGeom>
          <a:noFill/>
          <a:ln>
            <a:noFill/>
          </a:ln>
        </p:spPr>
      </p:pic>
      <p:sp>
        <p:nvSpPr>
          <p:cNvPr id="86" name="Google Shape;86;p17"/>
          <p:cNvSpPr txBox="1"/>
          <p:nvPr/>
        </p:nvSpPr>
        <p:spPr>
          <a:xfrm rot="-5400000">
            <a:off x="6275250" y="2081650"/>
            <a:ext cx="4754100" cy="591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000"/>
              </a:spcAft>
              <a:buNone/>
            </a:pPr>
            <a:r>
              <a:rPr lang="de" sz="800">
                <a:solidFill>
                  <a:schemeClr val="dk1"/>
                </a:solidFill>
                <a:latin typeface="Calibri"/>
                <a:ea typeface="Calibri"/>
                <a:cs typeface="Calibri"/>
                <a:sym typeface="Calibri"/>
              </a:rPr>
              <a:t>Grafik: Die 5V-Freiheiten für offene Daten, überarbeitet von Gabi Fahrenkrog, basierend auf den  „5V-Freiheiten für Offenheit“ (</a:t>
            </a:r>
            <a:r>
              <a:rPr lang="de" sz="800" u="sng">
                <a:solidFill>
                  <a:srgbClr val="0000FF"/>
                </a:solidFill>
                <a:latin typeface="Calibri"/>
                <a:ea typeface="Calibri"/>
                <a:cs typeface="Calibri"/>
                <a:sym typeface="Calibri"/>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https://open-educational-resources.de/5rs-auf-deutsch/</a:t>
            </a:r>
            <a:r>
              <a:rPr lang="de" sz="800">
                <a:solidFill>
                  <a:schemeClr val="dk1"/>
                </a:solidFill>
                <a:latin typeface="Calibri"/>
                <a:ea typeface="Calibri"/>
                <a:cs typeface="Calibri"/>
                <a:sym typeface="Calibri"/>
              </a:rPr>
              <a:t>) von Julia Eggestein, Jöran Muuß-Merholz, Jörg Lohrer, CC BY 4.0 (</a:t>
            </a:r>
            <a:r>
              <a:rPr lang="de" sz="800" u="sng">
                <a:solidFill>
                  <a:srgbClr val="0000FF"/>
                </a:solidFill>
                <a:latin typeface="Calibri"/>
                <a:ea typeface="Calibri"/>
                <a:cs typeface="Calibri"/>
                <a:sym typeface="Calibri"/>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https://creativecommons.org/licenses/by/4.0/deed.de</a:t>
            </a:r>
            <a:r>
              <a:rPr lang="de" sz="800">
                <a:solidFill>
                  <a:schemeClr val="dk1"/>
                </a:solidFill>
                <a:latin typeface="Calibri"/>
                <a:ea typeface="Calibri"/>
                <a:cs typeface="Calibri"/>
                <a:sym typeface="Calibri"/>
              </a:rPr>
              <a:t>) </a:t>
            </a:r>
            <a:endParaRPr/>
          </a:p>
        </p:txBody>
      </p:sp>
      <p:sp>
        <p:nvSpPr>
          <p:cNvPr id="87" name="Google Shape;8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Clr>
                <a:schemeClr val="dk1"/>
              </a:buClr>
              <a:buSzPct val="39285"/>
              <a:buFont typeface="Arial"/>
              <a:buNone/>
            </a:pPr>
            <a:r>
              <a:rPr lang="de">
                <a:solidFill>
                  <a:srgbClr val="0B5394"/>
                </a:solidFill>
              </a:rPr>
              <a:t>Die 5V-Freiheiten für offene Daten</a:t>
            </a:r>
            <a:endParaRPr>
              <a:solidFill>
                <a:srgbClr val="0B5394"/>
              </a:solidFill>
            </a:endParaRPr>
          </a:p>
        </p:txBody>
      </p:sp>
      <p:pic>
        <p:nvPicPr>
          <p:cNvPr id="88" name="Google Shape;88;p17"/>
          <p:cNvPicPr preferRelativeResize="0"/>
          <p:nvPr/>
        </p:nvPicPr>
        <p:blipFill>
          <a:blip r:embed="rId6">
            <a:alphaModFix/>
          </a:blip>
          <a:stretch>
            <a:fillRect/>
          </a:stretch>
        </p:blipFill>
        <p:spPr>
          <a:xfrm>
            <a:off x="8212925" y="4754198"/>
            <a:ext cx="878750" cy="309200"/>
          </a:xfrm>
          <a:prstGeom prst="rect">
            <a:avLst/>
          </a:prstGeom>
          <a:noFill/>
          <a:ln>
            <a:noFill/>
          </a:ln>
        </p:spPr>
      </p:pic>
      <p:pic>
        <p:nvPicPr>
          <p:cNvPr id="89" name="Google Shape;89;p17"/>
          <p:cNvPicPr preferRelativeResize="0"/>
          <p:nvPr/>
        </p:nvPicPr>
        <p:blipFill>
          <a:blip r:embed="rId7">
            <a:alphaModFix/>
          </a:blip>
          <a:stretch>
            <a:fillRect/>
          </a:stretch>
        </p:blipFill>
        <p:spPr>
          <a:xfrm>
            <a:off x="152400" y="1170125"/>
            <a:ext cx="2666271" cy="1885137"/>
          </a:xfrm>
          <a:prstGeom prst="rect">
            <a:avLst/>
          </a:prstGeom>
          <a:noFill/>
          <a:ln>
            <a:noFill/>
          </a:ln>
        </p:spPr>
      </p:pic>
      <p:cxnSp>
        <p:nvCxnSpPr>
          <p:cNvPr id="90" name="Google Shape;90;p17"/>
          <p:cNvCxnSpPr/>
          <p:nvPr/>
        </p:nvCxnSpPr>
        <p:spPr>
          <a:xfrm>
            <a:off x="2856325" y="1436925"/>
            <a:ext cx="2065200" cy="0"/>
          </a:xfrm>
          <a:prstGeom prst="straightConnector1">
            <a:avLst/>
          </a:prstGeom>
          <a:noFill/>
          <a:ln w="9525" cap="flat" cmpd="sng">
            <a:solidFill>
              <a:schemeClr val="dk2"/>
            </a:solidFill>
            <a:prstDash val="solid"/>
            <a:round/>
            <a:headEnd type="none" w="med" len="med"/>
            <a:tailEnd type="triangle" w="med" len="med"/>
          </a:ln>
        </p:spPr>
      </p:cxnSp>
      <p:cxnSp>
        <p:nvCxnSpPr>
          <p:cNvPr id="91" name="Google Shape;91;p17"/>
          <p:cNvCxnSpPr/>
          <p:nvPr/>
        </p:nvCxnSpPr>
        <p:spPr>
          <a:xfrm>
            <a:off x="4883150" y="1417800"/>
            <a:ext cx="19200" cy="8223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de">
                <a:solidFill>
                  <a:srgbClr val="0B5394"/>
                </a:solidFill>
              </a:rPr>
              <a:t>Die Materialien (in Entwicklung)</a:t>
            </a:r>
            <a:endParaRPr>
              <a:solidFill>
                <a:srgbClr val="0B5394"/>
              </a:solidFill>
            </a:endParaRPr>
          </a:p>
        </p:txBody>
      </p:sp>
      <p:sp>
        <p:nvSpPr>
          <p:cNvPr id="97" name="Google Shape;97;p18"/>
          <p:cNvSpPr txBox="1">
            <a:spLocks noGrp="1"/>
          </p:cNvSpPr>
          <p:nvPr>
            <p:ph type="body" idx="1"/>
          </p:nvPr>
        </p:nvSpPr>
        <p:spPr>
          <a:xfrm>
            <a:off x="311700" y="1111900"/>
            <a:ext cx="8520600" cy="3456900"/>
          </a:xfrm>
          <a:prstGeom prst="rect">
            <a:avLst/>
          </a:prstGeom>
        </p:spPr>
        <p:txBody>
          <a:bodyPr spcFirstLastPara="1" wrap="square" lIns="91425" tIns="91425" rIns="91425" bIns="91425" anchor="t" anchorCtr="0">
            <a:noAutofit/>
          </a:bodyPr>
          <a:lstStyle/>
          <a:p>
            <a:pPr marL="457200" lvl="0" indent="-338455" algn="l" rtl="0">
              <a:lnSpc>
                <a:spcPct val="115000"/>
              </a:lnSpc>
              <a:spcBef>
                <a:spcPts val="1200"/>
              </a:spcBef>
              <a:spcAft>
                <a:spcPts val="0"/>
              </a:spcAft>
              <a:buSzPts val="1730"/>
              <a:buChar char="●"/>
            </a:pPr>
            <a:r>
              <a:rPr lang="de" sz="1729" b="1"/>
              <a:t>Themen</a:t>
            </a:r>
            <a:endParaRPr sz="1729" b="1"/>
          </a:p>
          <a:p>
            <a:pPr marL="914400" marR="0" lvl="1" indent="-316865" algn="l" rtl="0">
              <a:lnSpc>
                <a:spcPct val="115000"/>
              </a:lnSpc>
              <a:spcBef>
                <a:spcPts val="0"/>
              </a:spcBef>
              <a:spcAft>
                <a:spcPts val="0"/>
              </a:spcAft>
              <a:buSzPts val="1390"/>
              <a:buChar char="○"/>
            </a:pPr>
            <a:r>
              <a:rPr lang="de" sz="1729"/>
              <a:t>Einführung in das Thema offene Daten</a:t>
            </a:r>
            <a:endParaRPr sz="1729"/>
          </a:p>
          <a:p>
            <a:pPr marL="914400" marR="0" lvl="1" indent="-316865" algn="l" rtl="0">
              <a:lnSpc>
                <a:spcPct val="115000"/>
              </a:lnSpc>
              <a:spcBef>
                <a:spcPts val="0"/>
              </a:spcBef>
              <a:spcAft>
                <a:spcPts val="0"/>
              </a:spcAft>
              <a:buSzPts val="1390"/>
              <a:buChar char="○"/>
            </a:pPr>
            <a:r>
              <a:rPr lang="de" sz="1729"/>
              <a:t>Freie Lizenzierung und Creative Commons</a:t>
            </a:r>
            <a:endParaRPr sz="1729"/>
          </a:p>
          <a:p>
            <a:pPr marL="914400" marR="0" lvl="1" indent="-316865" algn="l" rtl="0">
              <a:lnSpc>
                <a:spcPct val="115000"/>
              </a:lnSpc>
              <a:spcBef>
                <a:spcPts val="0"/>
              </a:spcBef>
              <a:spcAft>
                <a:spcPts val="0"/>
              </a:spcAft>
              <a:buSzPts val="1390"/>
              <a:buChar char="○"/>
            </a:pPr>
            <a:r>
              <a:rPr lang="de" sz="1729"/>
              <a:t>Quellen und Bereitstellung offener Daten</a:t>
            </a:r>
            <a:endParaRPr sz="1729"/>
          </a:p>
          <a:p>
            <a:pPr marL="914400" marR="0" lvl="1" indent="-316865" algn="l" rtl="0">
              <a:lnSpc>
                <a:spcPct val="115000"/>
              </a:lnSpc>
              <a:spcBef>
                <a:spcPts val="0"/>
              </a:spcBef>
              <a:spcAft>
                <a:spcPts val="0"/>
              </a:spcAft>
              <a:buSzPts val="1390"/>
              <a:buChar char="○"/>
            </a:pPr>
            <a:r>
              <a:rPr lang="de" sz="1729"/>
              <a:t>Plattformen für Aktivitäten mit offenen Daten (z.B. Wikimedia Commons, Open Street Map u.a.)</a:t>
            </a:r>
            <a:endParaRPr sz="1729"/>
          </a:p>
          <a:p>
            <a:pPr marL="914400" marR="0" lvl="1" indent="-316865" algn="l" rtl="0">
              <a:lnSpc>
                <a:spcPct val="115000"/>
              </a:lnSpc>
              <a:spcBef>
                <a:spcPts val="0"/>
              </a:spcBef>
              <a:spcAft>
                <a:spcPts val="0"/>
              </a:spcAft>
              <a:buSzPts val="1390"/>
              <a:buChar char="○"/>
            </a:pPr>
            <a:r>
              <a:rPr lang="de" sz="1729"/>
              <a:t>Selbst mit offenen Daten aktiv werden</a:t>
            </a:r>
            <a:endParaRPr sz="1729"/>
          </a:p>
          <a:p>
            <a:pPr marL="457200" lvl="0" indent="-338455" algn="l" rtl="0">
              <a:lnSpc>
                <a:spcPct val="115000"/>
              </a:lnSpc>
              <a:spcBef>
                <a:spcPts val="0"/>
              </a:spcBef>
              <a:spcAft>
                <a:spcPts val="0"/>
              </a:spcAft>
              <a:buSzPts val="1730"/>
              <a:buChar char="●"/>
            </a:pPr>
            <a:r>
              <a:rPr lang="de" sz="1729" b="1"/>
              <a:t>Materialien</a:t>
            </a:r>
            <a:endParaRPr sz="1729" b="1"/>
          </a:p>
          <a:p>
            <a:pPr marL="914400" lvl="1" indent="-316865" algn="l" rtl="0">
              <a:lnSpc>
                <a:spcPct val="115000"/>
              </a:lnSpc>
              <a:spcBef>
                <a:spcPts val="0"/>
              </a:spcBef>
              <a:spcAft>
                <a:spcPts val="0"/>
              </a:spcAft>
              <a:buSzPts val="1390"/>
              <a:buChar char="○"/>
            </a:pPr>
            <a:r>
              <a:rPr lang="de" sz="1729"/>
              <a:t>Handbuch</a:t>
            </a:r>
            <a:endParaRPr sz="1729"/>
          </a:p>
          <a:p>
            <a:pPr marL="914400" lvl="1" indent="-316865" algn="l" rtl="0">
              <a:lnSpc>
                <a:spcPct val="115000"/>
              </a:lnSpc>
              <a:spcBef>
                <a:spcPts val="0"/>
              </a:spcBef>
              <a:spcAft>
                <a:spcPts val="0"/>
              </a:spcAft>
              <a:buSzPts val="1390"/>
              <a:buChar char="○"/>
            </a:pPr>
            <a:r>
              <a:rPr lang="de" sz="1729"/>
              <a:t>Lernlandkarte</a:t>
            </a:r>
            <a:endParaRPr sz="1729"/>
          </a:p>
          <a:p>
            <a:pPr marL="914400" lvl="1" indent="-316865" algn="l" rtl="0">
              <a:lnSpc>
                <a:spcPct val="115000"/>
              </a:lnSpc>
              <a:spcBef>
                <a:spcPts val="0"/>
              </a:spcBef>
              <a:spcAft>
                <a:spcPts val="0"/>
              </a:spcAft>
              <a:buSzPts val="1390"/>
              <a:buChar char="○"/>
            </a:pPr>
            <a:r>
              <a:rPr lang="de" sz="1729"/>
              <a:t>Skripte/Arbeitsblätter/Anleitungen in unterschiedlichen Formaten</a:t>
            </a:r>
            <a:endParaRPr sz="1530"/>
          </a:p>
        </p:txBody>
      </p:sp>
      <p:pic>
        <p:nvPicPr>
          <p:cNvPr id="98" name="Google Shape;98;p18"/>
          <p:cNvPicPr preferRelativeResize="0"/>
          <p:nvPr/>
        </p:nvPicPr>
        <p:blipFill>
          <a:blip r:embed="rId3">
            <a:alphaModFix/>
          </a:blip>
          <a:stretch>
            <a:fillRect/>
          </a:stretch>
        </p:blipFill>
        <p:spPr>
          <a:xfrm>
            <a:off x="6826605" y="4568875"/>
            <a:ext cx="2005699" cy="2869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de">
                <a:solidFill>
                  <a:srgbClr val="0B5394"/>
                </a:solidFill>
              </a:rPr>
              <a:t>Workshops (in Vorbereitung)</a:t>
            </a:r>
            <a:endParaRPr>
              <a:solidFill>
                <a:srgbClr val="0B5394"/>
              </a:solidFill>
            </a:endParaRPr>
          </a:p>
        </p:txBody>
      </p:sp>
      <p:sp>
        <p:nvSpPr>
          <p:cNvPr id="104" name="Google Shape;104;p19"/>
          <p:cNvSpPr txBox="1">
            <a:spLocks noGrp="1"/>
          </p:cNvSpPr>
          <p:nvPr>
            <p:ph type="body" idx="1"/>
          </p:nvPr>
        </p:nvSpPr>
        <p:spPr>
          <a:xfrm>
            <a:off x="311700" y="1628150"/>
            <a:ext cx="8520600" cy="21606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de" sz="2200"/>
              <a:t>Zur Einführung des Themas und fachliche Begleitung</a:t>
            </a:r>
            <a:endParaRPr sz="2000"/>
          </a:p>
          <a:p>
            <a:pPr marL="457200" lvl="0" indent="-368300" algn="l" rtl="0">
              <a:spcBef>
                <a:spcPts val="1200"/>
              </a:spcBef>
              <a:spcAft>
                <a:spcPts val="0"/>
              </a:spcAft>
              <a:buSzPts val="2200"/>
              <a:buChar char="●"/>
            </a:pPr>
            <a:r>
              <a:rPr lang="de" sz="2200"/>
              <a:t>im Unterricht</a:t>
            </a:r>
            <a:endParaRPr sz="2200"/>
          </a:p>
          <a:p>
            <a:pPr marL="457200" lvl="0" indent="-368300" algn="l" rtl="0">
              <a:spcBef>
                <a:spcPts val="0"/>
              </a:spcBef>
              <a:spcAft>
                <a:spcPts val="0"/>
              </a:spcAft>
              <a:buSzPts val="2200"/>
              <a:buChar char="●"/>
            </a:pPr>
            <a:r>
              <a:rPr lang="de" sz="2200"/>
              <a:t>in AGs</a:t>
            </a:r>
            <a:endParaRPr sz="2200"/>
          </a:p>
          <a:p>
            <a:pPr marL="457200" lvl="0" indent="-368300" algn="l" rtl="0">
              <a:spcBef>
                <a:spcPts val="0"/>
              </a:spcBef>
              <a:spcAft>
                <a:spcPts val="0"/>
              </a:spcAft>
              <a:buSzPts val="2200"/>
              <a:buChar char="●"/>
            </a:pPr>
            <a:r>
              <a:rPr lang="de" sz="2200"/>
              <a:t>bei Projekttage- oder Wochen</a:t>
            </a:r>
            <a:endParaRPr sz="2000"/>
          </a:p>
        </p:txBody>
      </p:sp>
      <p:pic>
        <p:nvPicPr>
          <p:cNvPr id="105" name="Google Shape;105;p19"/>
          <p:cNvPicPr preferRelativeResize="0"/>
          <p:nvPr/>
        </p:nvPicPr>
        <p:blipFill>
          <a:blip r:embed="rId3">
            <a:alphaModFix/>
          </a:blip>
          <a:stretch>
            <a:fillRect/>
          </a:stretch>
        </p:blipFill>
        <p:spPr>
          <a:xfrm>
            <a:off x="6826605" y="4568875"/>
            <a:ext cx="2005699" cy="2869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39285"/>
              <a:buFont typeface="Arial"/>
              <a:buNone/>
            </a:pPr>
            <a:r>
              <a:rPr lang="de">
                <a:solidFill>
                  <a:srgbClr val="0B5394"/>
                </a:solidFill>
              </a:rPr>
              <a:t>Kontakt</a:t>
            </a:r>
            <a:endParaRPr>
              <a:solidFill>
                <a:srgbClr val="0B5394"/>
              </a:solidFill>
            </a:endParaRPr>
          </a:p>
        </p:txBody>
      </p:sp>
      <p:sp>
        <p:nvSpPr>
          <p:cNvPr id="111" name="Google Shape;111;p20"/>
          <p:cNvSpPr txBox="1">
            <a:spLocks noGrp="1"/>
          </p:cNvSpPr>
          <p:nvPr>
            <p:ph type="body" idx="1"/>
          </p:nvPr>
        </p:nvSpPr>
        <p:spPr>
          <a:xfrm>
            <a:off x="311700" y="1405575"/>
            <a:ext cx="8520600" cy="3163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1200"/>
              </a:spcBef>
              <a:spcAft>
                <a:spcPts val="0"/>
              </a:spcAft>
              <a:buNone/>
            </a:pPr>
            <a:r>
              <a:rPr lang="de"/>
              <a:t>Gabi Fahrenkrog</a:t>
            </a:r>
            <a:endParaRPr/>
          </a:p>
          <a:p>
            <a:pPr marL="0" lvl="0" indent="0" algn="l" rtl="0">
              <a:spcBef>
                <a:spcPts val="1200"/>
              </a:spcBef>
              <a:spcAft>
                <a:spcPts val="0"/>
              </a:spcAft>
              <a:buNone/>
            </a:pPr>
            <a:r>
              <a:rPr lang="de"/>
              <a:t>TIB Hannover - Open Science Lab</a:t>
            </a:r>
            <a:endParaRPr/>
          </a:p>
          <a:p>
            <a:pPr marL="0" lvl="0" indent="0" algn="l" rtl="0">
              <a:spcBef>
                <a:spcPts val="1200"/>
              </a:spcBef>
              <a:spcAft>
                <a:spcPts val="0"/>
              </a:spcAft>
              <a:buNone/>
            </a:pPr>
            <a:r>
              <a:rPr lang="de"/>
              <a:t>E-Mail: </a:t>
            </a:r>
            <a:r>
              <a:rPr lang="de" u="sng">
                <a:solidFill>
                  <a:schemeClr val="hlink"/>
                </a:solidFill>
                <a:hlinkClick r:id="rId3"/>
              </a:rPr>
              <a:t>rememberme-data@tib.eu</a:t>
            </a:r>
            <a:endParaRPr/>
          </a:p>
          <a:p>
            <a:pPr marL="0" lvl="0" indent="0" algn="l" rtl="0">
              <a:spcBef>
                <a:spcPts val="1200"/>
              </a:spcBef>
              <a:spcAft>
                <a:spcPts val="0"/>
              </a:spcAft>
              <a:buNone/>
            </a:pPr>
            <a:r>
              <a:rPr lang="de"/>
              <a:t>Website: </a:t>
            </a:r>
            <a:r>
              <a:rPr lang="de" u="sng">
                <a:solidFill>
                  <a:schemeClr val="hlink"/>
                </a:solidFill>
                <a:hlinkClick r:id="rId4"/>
              </a:rPr>
              <a:t>RememberMe-Data.de</a:t>
            </a:r>
            <a:endParaRPr/>
          </a:p>
          <a:p>
            <a:pPr marL="0" lvl="0" indent="0" algn="l" rtl="0">
              <a:spcBef>
                <a:spcPts val="1200"/>
              </a:spcBef>
              <a:spcAft>
                <a:spcPts val="1200"/>
              </a:spcAft>
              <a:buNone/>
            </a:pPr>
            <a:r>
              <a:rPr lang="de"/>
              <a:t>Twitter: </a:t>
            </a:r>
            <a:r>
              <a:rPr lang="de" u="sng">
                <a:solidFill>
                  <a:schemeClr val="hlink"/>
                </a:solidFill>
                <a:hlinkClick r:id="rId5"/>
              </a:rPr>
              <a:t>@RememberMeData</a:t>
            </a:r>
            <a:r>
              <a:rPr lang="de"/>
              <a:t> </a:t>
            </a:r>
            <a:endParaRPr/>
          </a:p>
        </p:txBody>
      </p:sp>
      <p:pic>
        <p:nvPicPr>
          <p:cNvPr id="112" name="Google Shape;112;p20"/>
          <p:cNvPicPr preferRelativeResize="0"/>
          <p:nvPr/>
        </p:nvPicPr>
        <p:blipFill>
          <a:blip r:embed="rId6">
            <a:alphaModFix/>
          </a:blip>
          <a:stretch>
            <a:fillRect/>
          </a:stretch>
        </p:blipFill>
        <p:spPr>
          <a:xfrm>
            <a:off x="6826605" y="4568875"/>
            <a:ext cx="2005699" cy="286950"/>
          </a:xfrm>
          <a:prstGeom prst="rect">
            <a:avLst/>
          </a:prstGeom>
          <a:noFill/>
          <a:ln>
            <a:noFill/>
          </a:ln>
        </p:spPr>
      </p:pic>
      <p:pic>
        <p:nvPicPr>
          <p:cNvPr id="113" name="Google Shape;113;p20"/>
          <p:cNvPicPr preferRelativeResize="0"/>
          <p:nvPr/>
        </p:nvPicPr>
        <p:blipFill>
          <a:blip r:embed="rId7">
            <a:alphaModFix/>
          </a:blip>
          <a:stretch>
            <a:fillRect/>
          </a:stretch>
        </p:blipFill>
        <p:spPr>
          <a:xfrm>
            <a:off x="5012575" y="2222963"/>
            <a:ext cx="2550874" cy="127542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39285"/>
              <a:buFont typeface="Arial"/>
              <a:buNone/>
            </a:pPr>
            <a:r>
              <a:rPr lang="de">
                <a:solidFill>
                  <a:srgbClr val="0B5394"/>
                </a:solidFill>
              </a:rPr>
              <a:t>Weiterführende Links</a:t>
            </a:r>
            <a:endParaRPr>
              <a:solidFill>
                <a:srgbClr val="0B5394"/>
              </a:solidFill>
            </a:endParaRPr>
          </a:p>
        </p:txBody>
      </p:sp>
      <p:sp>
        <p:nvSpPr>
          <p:cNvPr id="119" name="Google Shape;119;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1200"/>
              </a:spcBef>
              <a:spcAft>
                <a:spcPts val="0"/>
              </a:spcAft>
              <a:buNone/>
            </a:pPr>
            <a:r>
              <a:rPr lang="de" u="sng">
                <a:solidFill>
                  <a:schemeClr val="hlink"/>
                </a:solidFill>
                <a:hlinkClick r:id="rId3"/>
              </a:rPr>
              <a:t>https://projects.tib.eu/rememberme-data/ueber-das-projekt/</a:t>
            </a:r>
            <a:endParaRPr/>
          </a:p>
          <a:p>
            <a:pPr marL="0" lvl="0" indent="0" algn="l" rtl="0">
              <a:spcBef>
                <a:spcPts val="1200"/>
              </a:spcBef>
              <a:spcAft>
                <a:spcPts val="0"/>
              </a:spcAft>
              <a:buNone/>
            </a:pPr>
            <a:r>
              <a:rPr lang="de" u="sng">
                <a:solidFill>
                  <a:schemeClr val="hlink"/>
                </a:solidFill>
                <a:hlinkClick r:id="rId4"/>
              </a:rPr>
              <a:t>https://codingdavinci.de/</a:t>
            </a:r>
            <a:endParaRPr/>
          </a:p>
          <a:p>
            <a:pPr marL="0" lvl="0" indent="0" algn="l" rtl="0">
              <a:spcBef>
                <a:spcPts val="1200"/>
              </a:spcBef>
              <a:spcAft>
                <a:spcPts val="0"/>
              </a:spcAft>
              <a:buNone/>
            </a:pPr>
            <a:r>
              <a:rPr lang="de" u="sng">
                <a:solidFill>
                  <a:schemeClr val="hlink"/>
                </a:solidFill>
                <a:hlinkClick r:id="rId5"/>
              </a:rPr>
              <a:t>https://www.wikidata.org/wiki/Wikidata:Main_Page</a:t>
            </a:r>
            <a:endParaRPr/>
          </a:p>
          <a:p>
            <a:pPr marL="0" lvl="0" indent="0" algn="l" rtl="0">
              <a:spcBef>
                <a:spcPts val="1200"/>
              </a:spcBef>
              <a:spcAft>
                <a:spcPts val="0"/>
              </a:spcAft>
              <a:buNone/>
            </a:pPr>
            <a:r>
              <a:rPr lang="de" u="sng">
                <a:solidFill>
                  <a:schemeClr val="hlink"/>
                </a:solidFill>
                <a:hlinkClick r:id="rId6"/>
              </a:rPr>
              <a:t>https://wiki.tib.eu/confluence/display/ogt</a:t>
            </a:r>
            <a:r>
              <a:rPr lang="de"/>
              <a:t> </a:t>
            </a:r>
            <a:endParaRPr/>
          </a:p>
          <a:p>
            <a:pPr marL="0" lvl="0" indent="0" algn="l" rtl="0">
              <a:spcBef>
                <a:spcPts val="1200"/>
              </a:spcBef>
              <a:spcAft>
                <a:spcPts val="1200"/>
              </a:spcAft>
              <a:buNone/>
            </a:pPr>
            <a:endParaRPr/>
          </a:p>
        </p:txBody>
      </p:sp>
      <p:pic>
        <p:nvPicPr>
          <p:cNvPr id="120" name="Google Shape;120;p21"/>
          <p:cNvPicPr preferRelativeResize="0"/>
          <p:nvPr/>
        </p:nvPicPr>
        <p:blipFill>
          <a:blip r:embed="rId7">
            <a:alphaModFix/>
          </a:blip>
          <a:stretch>
            <a:fillRect/>
          </a:stretch>
        </p:blipFill>
        <p:spPr>
          <a:xfrm>
            <a:off x="6826605" y="4568875"/>
            <a:ext cx="2005699" cy="2869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Bildschirmpräsentation (16:9)</PresentationFormat>
  <Paragraphs>55</Paragraphs>
  <Slides>9</Slides>
  <Notes>9</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Simple Light</vt:lpstr>
      <vt:lpstr>PowerPoint-Präsentation</vt:lpstr>
      <vt:lpstr>Von Coding da Vinci zu Remember Me!</vt:lpstr>
      <vt:lpstr>Kompetenzentwicklung</vt:lpstr>
      <vt:lpstr>Ziel des Vorhabens</vt:lpstr>
      <vt:lpstr>Die 5V-Freiheiten für offene Daten</vt:lpstr>
      <vt:lpstr>Die Materialien (in Entwicklung)</vt:lpstr>
      <vt:lpstr>Workshops (in Vorbereitung)</vt:lpstr>
      <vt:lpstr>Kontakt</vt:lpstr>
      <vt:lpstr>Weiterführende Links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Fahrenkrog, Gabriele</dc:creator>
  <cp:lastModifiedBy>Team TIB</cp:lastModifiedBy>
  <cp:revision>1</cp:revision>
  <dcterms:modified xsi:type="dcterms:W3CDTF">2022-04-06T08:58:53Z</dcterms:modified>
</cp:coreProperties>
</file>